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0" r:id="rId3"/>
    <p:sldId id="261" r:id="rId4"/>
    <p:sldId id="262" r:id="rId5"/>
    <p:sldId id="263" r:id="rId6"/>
    <p:sldId id="264" r:id="rId7"/>
    <p:sldId id="265" r:id="rId8"/>
    <p:sldId id="266" r:id="rId9"/>
  </p:sldIdLst>
  <p:sldSz cx="12192000" cy="6858000"/>
  <p:notesSz cx="6858000" cy="9144000"/>
  <p:defaultTextStyle>
    <a:defPPr>
      <a:defRPr lang="en-US"/>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0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5"/>
          <p:cNvGrpSpPr>
            <a:grpSpLocks/>
          </p:cNvGrpSpPr>
          <p:nvPr/>
        </p:nvGrpSpPr>
        <p:grpSpPr bwMode="auto">
          <a:xfrm>
            <a:off x="0" y="-7938"/>
            <a:ext cx="12192000" cy="6865938"/>
            <a:chOff x="0" y="-8467"/>
            <a:chExt cx="12192000" cy="6866467"/>
          </a:xfrm>
        </p:grpSpPr>
        <p:cxnSp>
          <p:nvCxnSpPr>
            <p:cNvPr id="5" name="Straight Connector 18"/>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19"/>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2"/>
            <p:cNvSpPr/>
            <p:nvPr/>
          </p:nvSpPr>
          <p:spPr>
            <a:xfrm>
              <a:off x="8932863" y="3047706"/>
              <a:ext cx="3259137" cy="3810294"/>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26"/>
            <p:cNvSpPr/>
            <p:nvPr/>
          </p:nvSpPr>
          <p:spPr>
            <a:xfrm>
              <a:off x="10371138" y="3589086"/>
              <a:ext cx="1817687" cy="3268914"/>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28"/>
            <p:cNvSpPr/>
            <p:nvPr/>
          </p:nvSpPr>
          <p:spPr>
            <a:xfrm rot="10800000">
              <a:off x="0" y="-528"/>
              <a:ext cx="842963" cy="5666225"/>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fld id="{22F96006-0B03-4214-9E53-DF60894DF64D}" type="datetimeFigureOut">
              <a:rPr lang="en-US"/>
              <a:pPr>
                <a:defRPr/>
              </a:pPr>
              <a:t>3/20/2020</a:t>
            </a:fld>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fld id="{DC93CFB4-A281-4A6D-A0EC-550C9F6CFB78}"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20A06B75-19CD-47E1-B3E0-F38923D815D9}"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ECBE2D1-A790-438C-8D69-5E6327547600}"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algn="l" rtl="0" fontAlgn="auto">
              <a:spcBef>
                <a:spcPts val="0"/>
              </a:spcBef>
              <a:spcAft>
                <a:spcPts val="0"/>
              </a:spcAft>
              <a:defRPr/>
            </a:pPr>
            <a:r>
              <a:rPr lang="en-US" sz="8000" dirty="0">
                <a:ln w="3175" cmpd="sng">
                  <a:noFill/>
                </a:ln>
                <a:solidFill>
                  <a:schemeClr val="accent1"/>
                </a:solidFill>
                <a:latin typeface="Arial"/>
                <a:cs typeface="+mn-cs"/>
              </a:rPr>
              <a:t>“</a:t>
            </a:r>
          </a:p>
        </p:txBody>
      </p:sp>
      <p:sp>
        <p:nvSpPr>
          <p:cNvPr id="6" name="TextBox 24"/>
          <p:cNvSpPr txBox="1"/>
          <p:nvPr/>
        </p:nvSpPr>
        <p:spPr>
          <a:xfrm>
            <a:off x="8893175" y="2886075"/>
            <a:ext cx="609600" cy="585788"/>
          </a:xfrm>
          <a:prstGeom prst="rect">
            <a:avLst/>
          </a:prstGeom>
        </p:spPr>
        <p:txBody>
          <a:bodyPr anchor="ctr"/>
          <a:lstStyle/>
          <a:p>
            <a:pPr algn="l" rtl="0" fontAlgn="auto">
              <a:spcBef>
                <a:spcPts val="0"/>
              </a:spcBef>
              <a:spcAft>
                <a:spcPts val="0"/>
              </a:spcAft>
              <a:defRPr/>
            </a:pPr>
            <a:r>
              <a:rPr lang="en-US" sz="8000" dirty="0">
                <a:ln w="3175" cmpd="sng">
                  <a:noFill/>
                </a:ln>
                <a:solidFill>
                  <a:schemeClr val="accent1"/>
                </a:solidFill>
                <a:latin typeface="Arial"/>
                <a:cs typeface="+mn-cs"/>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fld id="{39F68DF3-623E-4C4E-8161-670E4817FA0D}" type="datetimeFigureOut">
              <a:rPr lang="en-US"/>
              <a:pPr>
                <a:defRPr/>
              </a:pPr>
              <a:t>3/20/2020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fld id="{D528FB06-751C-492B-82BF-E20B20F7077E}"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5582819B-950C-4712-B47B-ED10185C66F7}"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BA73FED-D6E8-4EF1-ABE5-C5A00E7C297F}"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algn="l" rtl="0" fontAlgn="auto">
              <a:spcBef>
                <a:spcPts val="0"/>
              </a:spcBef>
              <a:spcAft>
                <a:spcPts val="0"/>
              </a:spcAft>
              <a:defRPr/>
            </a:pPr>
            <a:r>
              <a:rPr lang="en-US" sz="8000" dirty="0">
                <a:ln w="3175" cmpd="sng">
                  <a:noFill/>
                </a:ln>
                <a:solidFill>
                  <a:schemeClr val="accent1"/>
                </a:solidFill>
                <a:latin typeface="Arial"/>
                <a:cs typeface="+mn-cs"/>
              </a:rPr>
              <a:t>“</a:t>
            </a:r>
          </a:p>
        </p:txBody>
      </p:sp>
      <p:sp>
        <p:nvSpPr>
          <p:cNvPr id="6" name="TextBox 24"/>
          <p:cNvSpPr txBox="1"/>
          <p:nvPr/>
        </p:nvSpPr>
        <p:spPr>
          <a:xfrm>
            <a:off x="8893175" y="2886075"/>
            <a:ext cx="609600" cy="585788"/>
          </a:xfrm>
          <a:prstGeom prst="rect">
            <a:avLst/>
          </a:prstGeom>
        </p:spPr>
        <p:txBody>
          <a:bodyPr anchor="ctr"/>
          <a:lstStyle/>
          <a:p>
            <a:pPr algn="l" rtl="0" fontAlgn="auto">
              <a:spcBef>
                <a:spcPts val="0"/>
              </a:spcBef>
              <a:spcAft>
                <a:spcPts val="0"/>
              </a:spcAft>
              <a:defRPr/>
            </a:pPr>
            <a:r>
              <a:rPr lang="en-US" sz="8000" dirty="0">
                <a:ln w="3175" cmpd="sng">
                  <a:noFill/>
                </a:ln>
                <a:solidFill>
                  <a:schemeClr val="accent1"/>
                </a:solidFill>
                <a:latin typeface="Arial"/>
                <a:cs typeface="+mn-cs"/>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fld id="{8A2475B6-232F-447D-B6EF-9A9C50A79DD2}" type="datetimeFigureOut">
              <a:rPr lang="en-US"/>
              <a:pPr>
                <a:defRPr/>
              </a:pPr>
              <a:t>3/20/2020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fld id="{24FB3794-A048-444C-BB92-F63343EE2A06}" type="slidenum">
              <a:rPr lang="ar-SA"/>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Date Placeholder 3"/>
          <p:cNvSpPr>
            <a:spLocks noGrp="1"/>
          </p:cNvSpPr>
          <p:nvPr>
            <p:ph type="dt" sz="half" idx="14"/>
          </p:nvPr>
        </p:nvSpPr>
        <p:spPr/>
        <p:txBody>
          <a:bodyPr/>
          <a:lstStyle>
            <a:lvl1pPr>
              <a:defRPr/>
            </a:lvl1pPr>
          </a:lstStyle>
          <a:p>
            <a:pPr>
              <a:defRPr/>
            </a:pPr>
            <a:fld id="{BF35C7EE-6048-48AD-8030-1AE022BD1E47}" type="datetimeFigureOut">
              <a:rPr lang="en-US"/>
              <a:pPr>
                <a:defRPr/>
              </a:pPr>
              <a:t>3/20/2020</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fld id="{C6BDA6D8-AC59-4F89-9FD9-3D085578DA18}" type="slidenum">
              <a:rPr lang="ar-SA"/>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5242BED-09BC-4FEE-B195-501EF980A645}"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4C29365-7E21-4075-8859-EAF533E61771}" type="slidenum">
              <a:rPr lang="ar-SA"/>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C8B067B-330A-44A2-AAB8-8D0A66CE122F}"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C677C8A-61A6-4FE6-9B72-1DC1B166C585}"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53E1DF6-C997-4CC1-944D-A45915D6D5AB}"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8B32632-2562-4DC9-A2DE-080399FB6BF9}"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fld id="{0005E77A-11EA-4BFF-B328-8677B00C491C}"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8DC18CD-E152-4C4F-95B1-D888D92B8900}"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C1C1102-7A02-43CC-8316-CABC80F0C74E}"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A128995-5430-4CCB-8F28-280E601DDF84}"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EEEEEBD-0AEF-4C23-9D92-D518834742E5}" type="datetimeFigureOut">
              <a:rPr lang="en-US"/>
              <a:pPr>
                <a:defRPr/>
              </a:pPr>
              <a:t>3/20/2020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01382A0-287A-4CE9-9EA8-033DB036C964}"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3AADAE10-19DF-4052-92AE-F1D4F24A2E6E}" type="datetimeFigureOut">
              <a:rPr lang="en-US"/>
              <a:pPr>
                <a:defRPr/>
              </a:pPr>
              <a:t>3/20/2020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DDF75B3-89AC-4F5C-8462-093C923EF298}"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1C1C52-AF13-437E-9F09-AAEC415F9717}" type="datetimeFigureOut">
              <a:rPr lang="en-US"/>
              <a:pPr>
                <a:defRPr/>
              </a:pPr>
              <a:t>3/20/2020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190BCA4-0BD9-4562-899F-85DB4E8BC852}"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62B20E8D-2B72-4D08-832E-CA10D86D7218}"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4024E89-75C6-4FE3-94DE-EE7BAA0AC9B9}"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EC8C4A55-436E-4A2F-9DC4-E4BACECCC097}"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BA11355-368D-46E2-B169-D8D67257949D}"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8"/>
          <p:cNvGrpSpPr>
            <a:grpSpLocks/>
          </p:cNvGrpSpPr>
          <p:nvPr/>
        </p:nvGrpSpPr>
        <p:grpSpPr bwMode="auto">
          <a:xfrm>
            <a:off x="0" y="-7938"/>
            <a:ext cx="12192000" cy="6865938"/>
            <a:chOff x="0" y="-8467"/>
            <a:chExt cx="12192000" cy="6866467"/>
          </a:xfrm>
        </p:grpSpPr>
        <p:cxnSp>
          <p:nvCxnSpPr>
            <p:cNvPr id="19" name="Straight Connector 18"/>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863" y="3047706"/>
              <a:ext cx="3259137" cy="3810294"/>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138" y="3589086"/>
              <a:ext cx="1817687" cy="3268914"/>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2981"/>
              <a:ext cx="449263" cy="2845019"/>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rtl="0" fontAlgn="auto">
              <a:spcBef>
                <a:spcPts val="0"/>
              </a:spcBef>
              <a:spcAft>
                <a:spcPts val="0"/>
              </a:spcAft>
              <a:defRPr sz="900" smtClean="0">
                <a:solidFill>
                  <a:schemeClr val="tx1">
                    <a:tint val="75000"/>
                  </a:schemeClr>
                </a:solidFill>
                <a:latin typeface="+mn-lt"/>
                <a:cs typeface="+mn-cs"/>
              </a:defRPr>
            </a:lvl1pPr>
          </a:lstStyle>
          <a:p>
            <a:pPr>
              <a:defRPr/>
            </a:pPr>
            <a:fld id="{E108E807-80A2-4957-8D1C-C727BDF07380}" type="datetimeFigureOut">
              <a:rPr lang="en-US"/>
              <a:pPr>
                <a:defRPr/>
              </a:pPr>
              <a:t>3/20/2020</a:t>
            </a:fld>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rtl="0" fontAlgn="auto">
              <a:spcBef>
                <a:spcPts val="0"/>
              </a:spcBef>
              <a:spcAft>
                <a:spcPts val="0"/>
              </a:spcAft>
              <a:defRPr sz="9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wrap="square" lIns="91440" tIns="45720" rIns="91440" bIns="45720" numCol="1" anchor="ctr" anchorCtr="0" compatLnSpc="1">
            <a:prstTxWarp prst="textNoShape">
              <a:avLst/>
            </a:prstTxWarp>
          </a:bodyPr>
          <a:lstStyle>
            <a:lvl1pPr rtl="0">
              <a:defRPr sz="900">
                <a:solidFill>
                  <a:srgbClr val="EB3D9F"/>
                </a:solidFill>
                <a:latin typeface="Trebuchet MS" pitchFamily="34" charset="0"/>
              </a:defRPr>
            </a:lvl1pPr>
          </a:lstStyle>
          <a:p>
            <a:fld id="{7BF41982-7768-4230-9B7D-95702C4A0950}"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95" r:id="rId11"/>
    <p:sldLayoutId id="2147483684" r:id="rId12"/>
    <p:sldLayoutId id="2147483696" r:id="rId13"/>
    <p:sldLayoutId id="2147483683" r:id="rId14"/>
    <p:sldLayoutId id="2147483682" r:id="rId15"/>
    <p:sldLayoutId id="2147483681" r:id="rId16"/>
  </p:sldLayoutIdLst>
  <p:txStyles>
    <p:titleStyle>
      <a:lvl1pPr algn="l" defTabSz="457200" rtl="0" fontAlgn="base">
        <a:spcBef>
          <a:spcPct val="0"/>
        </a:spcBef>
        <a:spcAft>
          <a:spcPct val="0"/>
        </a:spcAft>
        <a:defRPr sz="3600" kern="1200">
          <a:solidFill>
            <a:srgbClr val="EB3D9F"/>
          </a:solidFill>
          <a:latin typeface="+mj-lt"/>
          <a:ea typeface="+mj-ea"/>
          <a:cs typeface="+mj-cs"/>
        </a:defRPr>
      </a:lvl1pPr>
      <a:lvl2pPr algn="l" defTabSz="457200" rtl="0" fontAlgn="base">
        <a:spcBef>
          <a:spcPct val="0"/>
        </a:spcBef>
        <a:spcAft>
          <a:spcPct val="0"/>
        </a:spcAft>
        <a:defRPr sz="3600">
          <a:solidFill>
            <a:srgbClr val="EB3D9F"/>
          </a:solidFill>
          <a:latin typeface="Trebuchet MS" pitchFamily="34" charset="0"/>
        </a:defRPr>
      </a:lvl2pPr>
      <a:lvl3pPr algn="l" defTabSz="457200" rtl="0" fontAlgn="base">
        <a:spcBef>
          <a:spcPct val="0"/>
        </a:spcBef>
        <a:spcAft>
          <a:spcPct val="0"/>
        </a:spcAft>
        <a:defRPr sz="3600">
          <a:solidFill>
            <a:srgbClr val="EB3D9F"/>
          </a:solidFill>
          <a:latin typeface="Trebuchet MS" pitchFamily="34" charset="0"/>
        </a:defRPr>
      </a:lvl3pPr>
      <a:lvl4pPr algn="l" defTabSz="457200" rtl="0" fontAlgn="base">
        <a:spcBef>
          <a:spcPct val="0"/>
        </a:spcBef>
        <a:spcAft>
          <a:spcPct val="0"/>
        </a:spcAft>
        <a:defRPr sz="3600">
          <a:solidFill>
            <a:srgbClr val="EB3D9F"/>
          </a:solidFill>
          <a:latin typeface="Trebuchet MS" pitchFamily="34" charset="0"/>
        </a:defRPr>
      </a:lvl4pPr>
      <a:lvl5pPr algn="l" defTabSz="457200" rtl="0" fontAlgn="base">
        <a:spcBef>
          <a:spcPct val="0"/>
        </a:spcBef>
        <a:spcAft>
          <a:spcPct val="0"/>
        </a:spcAft>
        <a:defRPr sz="3600">
          <a:solidFill>
            <a:srgbClr val="EB3D9F"/>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rgbClr val="EB3D9F"/>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rgbClr val="EB3D9F"/>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rgbClr val="EB3D9F"/>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rgbClr val="EB3D9F"/>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rgbClr val="EB3D9F"/>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a:xfrm>
            <a:off x="1558925" y="2405063"/>
            <a:ext cx="7766050" cy="1284287"/>
          </a:xfrm>
        </p:spPr>
        <p:txBody>
          <a:bodyPr/>
          <a:lstStyle/>
          <a:p>
            <a:pPr algn="ctr"/>
            <a:r>
              <a:rPr lang="en-US" smtClean="0">
                <a:solidFill>
                  <a:srgbClr val="EB3D9F"/>
                </a:solidFill>
              </a:rPr>
              <a:t>Lecture </a:t>
            </a:r>
            <a:r>
              <a:rPr lang="ar-JO" smtClean="0">
                <a:solidFill>
                  <a:srgbClr val="EB3D9F"/>
                </a:solidFill>
              </a:rPr>
              <a:t>6</a:t>
            </a:r>
            <a:endParaRPr lang="en-US" smtClean="0">
              <a:solidFill>
                <a:srgbClr val="EB3D9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863" y="1287463"/>
            <a:ext cx="8596312" cy="4754562"/>
          </a:xfrm>
        </p:spPr>
        <p:txBody>
          <a:bodyPr rtlCol="0">
            <a:normAutofit/>
          </a:bodyPr>
          <a:lstStyle/>
          <a:p>
            <a:pPr marL="0" indent="0" fontAlgn="auto">
              <a:spcAft>
                <a:spcPts val="0"/>
              </a:spcAft>
              <a:buClr>
                <a:schemeClr val="accent1">
                  <a:lumMod val="75000"/>
                </a:schemeClr>
              </a:buClr>
              <a:buFont typeface="Wingdings 3" charset="2"/>
              <a:buNone/>
              <a:defRPr/>
            </a:pPr>
            <a:r>
              <a:rPr lang="en-US" dirty="0" smtClean="0">
                <a:solidFill>
                  <a:schemeClr val="accent1"/>
                </a:solidFill>
              </a:rPr>
              <a:t>Read the article again quickly. Answer the questions. </a:t>
            </a:r>
          </a:p>
          <a:p>
            <a:pPr fontAlgn="auto">
              <a:spcAft>
                <a:spcPts val="0"/>
              </a:spcAft>
              <a:buClr>
                <a:schemeClr val="accent1">
                  <a:lumMod val="75000"/>
                </a:schemeClr>
              </a:buClr>
              <a:buFont typeface="Wingdings 3" charset="2"/>
              <a:buChar char=""/>
              <a:defRPr/>
            </a:pPr>
            <a:r>
              <a:rPr lang="en-US" dirty="0" smtClean="0">
                <a:solidFill>
                  <a:schemeClr val="tx1">
                    <a:lumMod val="75000"/>
                    <a:lumOff val="25000"/>
                  </a:schemeClr>
                </a:solidFill>
              </a:rPr>
              <a:t>1 What was the theme of the first rap song the author heard?</a:t>
            </a:r>
          </a:p>
          <a:p>
            <a:pPr fontAlgn="auto">
              <a:spcAft>
                <a:spcPts val="0"/>
              </a:spcAft>
              <a:buClr>
                <a:schemeClr val="accent1">
                  <a:lumMod val="75000"/>
                </a:schemeClr>
              </a:buClr>
              <a:buFont typeface="Wingdings 3" charset="2"/>
              <a:buChar char=""/>
              <a:defRPr/>
            </a:pPr>
            <a:r>
              <a:rPr lang="en-US" dirty="0" smtClean="0">
                <a:solidFill>
                  <a:schemeClr val="tx1">
                    <a:lumMod val="75000"/>
                    <a:lumOff val="25000"/>
                  </a:schemeClr>
                </a:solidFill>
              </a:rPr>
              <a:t> 2 Aside from music, what are other artistic expressions of </a:t>
            </a:r>
            <a:r>
              <a:rPr lang="en-US" dirty="0" err="1" smtClean="0">
                <a:solidFill>
                  <a:schemeClr val="tx1">
                    <a:lumMod val="75000"/>
                    <a:lumOff val="25000"/>
                  </a:schemeClr>
                </a:solidFill>
              </a:rPr>
              <a:t>hiphop</a:t>
            </a:r>
            <a:r>
              <a:rPr lang="en-US" dirty="0" smtClean="0">
                <a:solidFill>
                  <a:schemeClr val="tx1">
                    <a:lumMod val="75000"/>
                    <a:lumOff val="25000"/>
                  </a:schemeClr>
                </a:solidFill>
              </a:rPr>
              <a:t> culture?</a:t>
            </a:r>
          </a:p>
          <a:p>
            <a:pPr fontAlgn="auto">
              <a:spcAft>
                <a:spcPts val="0"/>
              </a:spcAft>
              <a:buClr>
                <a:schemeClr val="accent1">
                  <a:lumMod val="75000"/>
                </a:schemeClr>
              </a:buClr>
              <a:buFont typeface="Wingdings 3" charset="2"/>
              <a:buChar char=""/>
              <a:defRPr/>
            </a:pPr>
            <a:r>
              <a:rPr lang="en-US" dirty="0" smtClean="0">
                <a:solidFill>
                  <a:schemeClr val="tx1">
                    <a:lumMod val="75000"/>
                    <a:lumOff val="25000"/>
                  </a:schemeClr>
                </a:solidFill>
              </a:rPr>
              <a:t> 3 What do the DJs do to create hip-hop’s individual sound?</a:t>
            </a:r>
          </a:p>
          <a:p>
            <a:pPr fontAlgn="auto">
              <a:spcAft>
                <a:spcPts val="0"/>
              </a:spcAft>
              <a:buClr>
                <a:schemeClr val="accent1">
                  <a:lumMod val="75000"/>
                </a:schemeClr>
              </a:buClr>
              <a:buFont typeface="Wingdings 3" charset="2"/>
              <a:buChar char=""/>
              <a:defRPr/>
            </a:pPr>
            <a:r>
              <a:rPr lang="en-US" dirty="0" smtClean="0">
                <a:solidFill>
                  <a:schemeClr val="tx1">
                    <a:lumMod val="75000"/>
                    <a:lumOff val="25000"/>
                  </a:schemeClr>
                </a:solidFill>
              </a:rPr>
              <a:t> 4 What is the appeal of hip-hop to middle-class children?</a:t>
            </a:r>
          </a:p>
          <a:p>
            <a:pPr fontAlgn="auto">
              <a:spcAft>
                <a:spcPts val="0"/>
              </a:spcAft>
              <a:buClr>
                <a:schemeClr val="accent1">
                  <a:lumMod val="75000"/>
                </a:schemeClr>
              </a:buClr>
              <a:buFont typeface="Wingdings 3" charset="2"/>
              <a:buChar char=""/>
              <a:defRPr/>
            </a:pPr>
            <a:r>
              <a:rPr lang="en-US" dirty="0" smtClean="0">
                <a:solidFill>
                  <a:schemeClr val="tx1">
                    <a:lumMod val="75000"/>
                    <a:lumOff val="25000"/>
                  </a:schemeClr>
                </a:solidFill>
              </a:rPr>
              <a:t> 5 Why does </a:t>
            </a:r>
            <a:r>
              <a:rPr lang="en-US" dirty="0" err="1" smtClean="0">
                <a:solidFill>
                  <a:schemeClr val="tx1">
                    <a:lumMod val="75000"/>
                    <a:lumOff val="25000"/>
                  </a:schemeClr>
                </a:solidFill>
              </a:rPr>
              <a:t>Assane</a:t>
            </a:r>
            <a:r>
              <a:rPr lang="en-US" dirty="0" smtClean="0">
                <a:solidFill>
                  <a:schemeClr val="tx1">
                    <a:lumMod val="75000"/>
                    <a:lumOff val="25000"/>
                  </a:schemeClr>
                </a:solidFill>
              </a:rPr>
              <a:t> say that rap belongs to his country? </a:t>
            </a:r>
          </a:p>
          <a:p>
            <a:pPr fontAlgn="auto">
              <a:spcAft>
                <a:spcPts val="0"/>
              </a:spcAft>
              <a:buClr>
                <a:schemeClr val="accent1">
                  <a:lumMod val="75000"/>
                </a:schemeClr>
              </a:buClr>
              <a:buFont typeface="Wingdings 3" charset="2"/>
              <a:buChar char=""/>
              <a:defRPr/>
            </a:pPr>
            <a:r>
              <a:rPr lang="en-US" dirty="0" smtClean="0">
                <a:solidFill>
                  <a:schemeClr val="tx1">
                    <a:lumMod val="75000"/>
                    <a:lumOff val="25000"/>
                  </a:schemeClr>
                </a:solidFill>
              </a:rPr>
              <a:t>6 What does the author not like about hip-hop music?</a:t>
            </a:r>
            <a:endParaRPr lang="en-US" dirty="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algn="ctr"/>
            <a:r>
              <a:rPr lang="en-US" smtClean="0"/>
              <a:t>Self- study reading text </a:t>
            </a:r>
          </a:p>
        </p:txBody>
      </p:sp>
      <p:sp>
        <p:nvSpPr>
          <p:cNvPr id="3" name="Content Placeholder 2"/>
          <p:cNvSpPr>
            <a:spLocks noGrp="1"/>
          </p:cNvSpPr>
          <p:nvPr>
            <p:ph idx="1"/>
          </p:nvPr>
        </p:nvSpPr>
        <p:spPr/>
        <p:txBody>
          <a:bodyPr rtlCol="0">
            <a:normAutofit fontScale="92500"/>
          </a:bodyPr>
          <a:lstStyle/>
          <a:p>
            <a:pPr fontAlgn="auto">
              <a:spcAft>
                <a:spcPts val="0"/>
              </a:spcAft>
              <a:buClr>
                <a:schemeClr val="accent1">
                  <a:lumMod val="75000"/>
                </a:schemeClr>
              </a:buClr>
              <a:buFont typeface="Wingdings 3" charset="2"/>
              <a:buChar char=""/>
              <a:defRPr/>
            </a:pPr>
            <a:r>
              <a:rPr lang="en-GB" b="1" dirty="0">
                <a:solidFill>
                  <a:schemeClr val="tx1">
                    <a:lumMod val="75000"/>
                    <a:lumOff val="25000"/>
                  </a:schemeClr>
                </a:solidFill>
              </a:rPr>
              <a:t>Hip-hop planet</a:t>
            </a:r>
            <a:endParaRPr lang="en-US" b="1" dirty="0">
              <a:solidFill>
                <a:schemeClr val="tx1">
                  <a:lumMod val="75000"/>
                  <a:lumOff val="25000"/>
                </a:schemeClr>
              </a:solidFill>
            </a:endParaRPr>
          </a:p>
          <a:p>
            <a:pPr fontAlgn="auto">
              <a:spcAft>
                <a:spcPts val="0"/>
              </a:spcAft>
              <a:buClr>
                <a:schemeClr val="accent1">
                  <a:lumMod val="75000"/>
                </a:schemeClr>
              </a:buClr>
              <a:buFont typeface="Wingdings 3" charset="2"/>
              <a:buChar char=""/>
              <a:defRPr/>
            </a:pPr>
            <a:r>
              <a:rPr lang="en-GB" dirty="0">
                <a:solidFill>
                  <a:schemeClr val="tx1">
                    <a:lumMod val="75000"/>
                    <a:lumOff val="25000"/>
                  </a:schemeClr>
                </a:solidFill>
              </a:rPr>
              <a:t>By James McBride</a:t>
            </a:r>
            <a:endParaRPr lang="en-US" dirty="0">
              <a:solidFill>
                <a:schemeClr val="tx1">
                  <a:lumMod val="75000"/>
                  <a:lumOff val="25000"/>
                </a:schemeClr>
              </a:solidFill>
            </a:endParaRPr>
          </a:p>
          <a:p>
            <a:pPr fontAlgn="auto">
              <a:spcAft>
                <a:spcPts val="0"/>
              </a:spcAft>
              <a:buClr>
                <a:schemeClr val="accent1">
                  <a:lumMod val="75000"/>
                </a:schemeClr>
              </a:buClr>
              <a:buFont typeface="Wingdings 3" charset="2"/>
              <a:buChar char=""/>
              <a:defRPr/>
            </a:pPr>
            <a:r>
              <a:rPr lang="en-GB" dirty="0">
                <a:solidFill>
                  <a:schemeClr val="tx1">
                    <a:lumMod val="75000"/>
                    <a:lumOff val="25000"/>
                  </a:schemeClr>
                </a:solidFill>
              </a:rPr>
              <a:t>I first heard rap at a party in Harlem in 1980. It sounded like a broken record. It was a version of an old hit record called </a:t>
            </a:r>
            <a:r>
              <a:rPr lang="en-GB" i="1" dirty="0">
                <a:solidFill>
                  <a:schemeClr val="tx1">
                    <a:lumMod val="75000"/>
                    <a:lumOff val="25000"/>
                  </a:schemeClr>
                </a:solidFill>
              </a:rPr>
              <a:t>Good Times</a:t>
            </a:r>
            <a:r>
              <a:rPr lang="en-GB" dirty="0">
                <a:solidFill>
                  <a:schemeClr val="tx1">
                    <a:lumMod val="75000"/>
                    <a:lumOff val="25000"/>
                  </a:schemeClr>
                </a:solidFill>
              </a:rPr>
              <a:t>, the same four bars looped over and over. And on top of this loop, a kid chanted a rhyme about how he was the best disc jockey in the world. It was called </a:t>
            </a:r>
            <a:r>
              <a:rPr lang="en-GB" i="1" dirty="0">
                <a:solidFill>
                  <a:schemeClr val="tx1">
                    <a:lumMod val="75000"/>
                    <a:lumOff val="25000"/>
                  </a:schemeClr>
                </a:solidFill>
              </a:rPr>
              <a:t>Rapper’s Delight</a:t>
            </a:r>
            <a:r>
              <a:rPr lang="en-GB" dirty="0">
                <a:solidFill>
                  <a:schemeClr val="tx1">
                    <a:lumMod val="75000"/>
                    <a:lumOff val="25000"/>
                  </a:schemeClr>
                </a:solidFill>
              </a:rPr>
              <a:t>. I thought it was the most ridiculous thing I’d ever heard.</a:t>
            </a:r>
            <a:endParaRPr lang="en-US" dirty="0">
              <a:solidFill>
                <a:schemeClr val="tx1">
                  <a:lumMod val="75000"/>
                  <a:lumOff val="25000"/>
                </a:schemeClr>
              </a:solidFill>
            </a:endParaRPr>
          </a:p>
          <a:p>
            <a:pPr fontAlgn="auto">
              <a:spcAft>
                <a:spcPts val="0"/>
              </a:spcAft>
              <a:buClr>
                <a:schemeClr val="accent1">
                  <a:lumMod val="75000"/>
                </a:schemeClr>
              </a:buClr>
              <a:buFont typeface="Wingdings 3" charset="2"/>
              <a:buChar char=""/>
              <a:defRPr/>
            </a:pPr>
            <a:r>
              <a:rPr lang="en-GB" dirty="0">
                <a:solidFill>
                  <a:schemeClr val="tx1">
                    <a:lumMod val="75000"/>
                    <a:lumOff val="25000"/>
                  </a:schemeClr>
                </a:solidFill>
              </a:rPr>
              <a:t>For the next 26 years, I avoided rap music the way you step over a crack in the pavement. I heard it booming out of cars and alleyways from Paris to Abidjan, but I never listened. In doing so, I missed the most important cultural event in my lifetime. No American music has exploded across the world with such force since swing jazz in the 1930s. This defiant culture of song, graffiti and dance, collectively known as hip-hop, has permeated almost every society.</a:t>
            </a:r>
            <a:endParaRPr lang="en-US" dirty="0">
              <a:solidFill>
                <a:schemeClr val="tx1">
                  <a:lumMod val="75000"/>
                  <a:lumOff val="25000"/>
                </a:schemeClr>
              </a:solidFill>
            </a:endParaRPr>
          </a:p>
          <a:p>
            <a:pPr fontAlgn="auto">
              <a:spcAft>
                <a:spcPts val="0"/>
              </a:spcAft>
              <a:buClr>
                <a:schemeClr val="accent1">
                  <a:lumMod val="75000"/>
                </a:schemeClr>
              </a:buClr>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2"/>
          <p:cNvSpPr>
            <a:spLocks noGrp="1"/>
          </p:cNvSpPr>
          <p:nvPr>
            <p:ph idx="1"/>
          </p:nvPr>
        </p:nvSpPr>
        <p:spPr/>
        <p:txBody>
          <a:bodyPr/>
          <a:lstStyle/>
          <a:p>
            <a:r>
              <a:rPr lang="en-GB" smtClean="0"/>
              <a:t>Hip-hop began in the mid-1970s, in an almost bankrupt New York City. The bored kids of the South Bronx and Harlem came up with a new entertainment. This is how it worked: one guy, the DJ, played records on two turntables. Another guy – or girl – served as master of ceremonies, or MC. The DJs learnt to move the record back and forth under the needle to create a </a:t>
            </a:r>
            <a:r>
              <a:rPr lang="en-GB" i="1" smtClean="0"/>
              <a:t>scratch</a:t>
            </a:r>
            <a:r>
              <a:rPr lang="en-GB" smtClean="0"/>
              <a:t>, or to drop the needle on the record and play a </a:t>
            </a:r>
            <a:r>
              <a:rPr lang="en-GB" i="1" smtClean="0"/>
              <a:t>break </a:t>
            </a:r>
            <a:r>
              <a:rPr lang="en-GB" smtClean="0"/>
              <a:t>over and over to keep people dancing. The MCs rapped over the music to keep the party going. One MC sought to out-chat the other. Dance styles were created. Graffiti artists also emphasised the I because the music was all about identity: I am the best.</a:t>
            </a:r>
            <a:endParaRPr lang="en-US" smtClean="0"/>
          </a:p>
          <a:p>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idx="1"/>
          </p:nvPr>
        </p:nvSpPr>
        <p:spPr/>
        <p:txBody>
          <a:bodyPr/>
          <a:lstStyle/>
          <a:p>
            <a:pPr>
              <a:lnSpc>
                <a:spcPct val="150000"/>
              </a:lnSpc>
              <a:spcBef>
                <a:spcPts val="600"/>
              </a:spcBef>
              <a:spcAft>
                <a:spcPts val="600"/>
              </a:spcAft>
            </a:pPr>
            <a:r>
              <a:rPr lang="en-GB" smtClean="0"/>
              <a:t>Initially hip-hop artists produced socially-conscious songs that described life on the other side of the tracks, where people are denied the same opportunities as the rich. The lyrics of Grandmaster Flash’s 1982 hit </a:t>
            </a:r>
            <a:r>
              <a:rPr lang="en-GB" i="1" smtClean="0"/>
              <a:t>The Message</a:t>
            </a:r>
            <a:r>
              <a:rPr lang="en-GB" smtClean="0"/>
              <a:t> are a perfect example.</a:t>
            </a:r>
            <a:endParaRPr lang="en-US" smtClean="0"/>
          </a:p>
          <a:p>
            <a:pPr>
              <a:lnSpc>
                <a:spcPct val="150000"/>
              </a:lnSpc>
              <a:spcBef>
                <a:spcPts val="600"/>
              </a:spcBef>
              <a:spcAft>
                <a:spcPts val="600"/>
              </a:spcAft>
            </a:pPr>
            <a:r>
              <a:rPr lang="en-GB" smtClean="0"/>
              <a:t>They describe a child who is born and grows up in the ghetto, hating the world for his situation and all the things that he cannot have.</a:t>
            </a:r>
            <a:endParaRPr lang="en-US" smtClean="0"/>
          </a:p>
          <a:p>
            <a:pPr>
              <a:lnSpc>
                <a:spcPct val="150000"/>
              </a:lnSpc>
              <a:spcBef>
                <a:spcPts val="600"/>
              </a:spcBef>
              <a:spcAft>
                <a:spcPts val="600"/>
              </a:spcAft>
            </a:pPr>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2"/>
          <p:cNvSpPr>
            <a:spLocks noGrp="1"/>
          </p:cNvSpPr>
          <p:nvPr>
            <p:ph idx="1"/>
          </p:nvPr>
        </p:nvSpPr>
        <p:spPr/>
        <p:txBody>
          <a:bodyPr/>
          <a:lstStyle/>
          <a:p>
            <a:pPr>
              <a:lnSpc>
                <a:spcPct val="150000"/>
              </a:lnSpc>
              <a:spcBef>
                <a:spcPts val="600"/>
              </a:spcBef>
              <a:spcAft>
                <a:spcPts val="600"/>
              </a:spcAft>
            </a:pPr>
            <a:r>
              <a:rPr lang="en-GB" smtClean="0"/>
              <a:t>These days most commercial rappers in America brag about their lives of crime and the things that fame and money have brought them, among which women seem to be just another material possession. For those from poor backgrounds the life of a successful rapper has become an aspiration, for richer suburban kids it is a symbol of something cool.</a:t>
            </a:r>
            <a:endParaRPr lang="en-US" smtClean="0"/>
          </a:p>
          <a:p>
            <a:pPr>
              <a:lnSpc>
                <a:spcPct val="150000"/>
              </a:lnSpc>
              <a:spcBef>
                <a:spcPts val="600"/>
              </a:spcBef>
              <a:spcAft>
                <a:spcPts val="600"/>
              </a:spcAft>
            </a:pP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2"/>
          <p:cNvSpPr>
            <a:spLocks noGrp="1"/>
          </p:cNvSpPr>
          <p:nvPr>
            <p:ph idx="1"/>
          </p:nvPr>
        </p:nvSpPr>
        <p:spPr/>
        <p:txBody>
          <a:bodyPr/>
          <a:lstStyle/>
          <a:p>
            <a:pPr>
              <a:lnSpc>
                <a:spcPct val="150000"/>
              </a:lnSpc>
              <a:spcBef>
                <a:spcPts val="600"/>
              </a:spcBef>
              <a:spcAft>
                <a:spcPts val="600"/>
              </a:spcAft>
            </a:pPr>
            <a:r>
              <a:rPr lang="en-GB" smtClean="0"/>
              <a:t>In poor urban communities around the globe, rap music is a universal expression of outrage at the injustice of the distribution of wealth. Its macho pose has been borrowed from commercial hip-hop in the US, but for most the music represents an old dream: a better life. ‘We want money to help our parents,’ Assane, a nineteen-year-old budding DJ from Dakar in Senegal tells me. ‘We watch our mothers boil water to cook and have nothing to put in the pot. Rap doesn’t belong to American culture,’ he says. ‘It belongs here. It has always existed here, because of our pain and our hardships and our suffering.’</a:t>
            </a:r>
            <a:endParaRPr lang="en-US" smtClean="0"/>
          </a:p>
          <a:p>
            <a:pPr>
              <a:lnSpc>
                <a:spcPct val="150000"/>
              </a:lnSpc>
              <a:spcBef>
                <a:spcPts val="600"/>
              </a:spcBef>
              <a:spcAft>
                <a:spcPts val="600"/>
              </a:spcAft>
            </a:pP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2"/>
          <p:cNvSpPr>
            <a:spLocks noGrp="1"/>
          </p:cNvSpPr>
          <p:nvPr>
            <p:ph idx="1"/>
          </p:nvPr>
        </p:nvSpPr>
        <p:spPr/>
        <p:txBody>
          <a:bodyPr/>
          <a:lstStyle/>
          <a:p>
            <a:pPr>
              <a:lnSpc>
                <a:spcPct val="150000"/>
              </a:lnSpc>
              <a:spcBef>
                <a:spcPts val="600"/>
              </a:spcBef>
              <a:spcAft>
                <a:spcPts val="600"/>
              </a:spcAft>
            </a:pPr>
            <a:r>
              <a:rPr lang="en-GB" smtClean="0"/>
              <a:t>That is why, after 26 years, I have come to embrace this music I tried so hard to ignore. Much of hip-hop, particularly the commercial side, I hate. Yet I love the good of it. Even if some of it embraces violence, hip-hop is a music that exposes the empty moral cupboard that we have left for our children. They can hear it and understand it. The question is: can we?</a:t>
            </a:r>
            <a:endParaRPr lang="en-US" smtClean="0"/>
          </a:p>
          <a:p>
            <a:endParaRPr lang="en-US" smtClean="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78</TotalTime>
  <Words>674</Words>
  <Application>Microsoft Office PowerPoint</Application>
  <PresentationFormat>Custom</PresentationFormat>
  <Paragraphs>19</Paragraphs>
  <Slides>8</Slides>
  <Notes>0</Notes>
  <HiddenSlides>0</HiddenSlides>
  <MMClips>0</MMClips>
  <ScaleCrop>false</ScaleCrop>
  <HeadingPairs>
    <vt:vector size="6" baseType="variant">
      <vt:variant>
        <vt:lpstr>الخطوط المستخدمة</vt:lpstr>
      </vt:variant>
      <vt:variant>
        <vt:i4>5</vt:i4>
      </vt:variant>
      <vt:variant>
        <vt:lpstr>قالب التصميم</vt:lpstr>
      </vt:variant>
      <vt:variant>
        <vt:i4>4</vt:i4>
      </vt:variant>
      <vt:variant>
        <vt:lpstr>عناوين الشرائح</vt:lpstr>
      </vt:variant>
      <vt:variant>
        <vt:i4>8</vt:i4>
      </vt:variant>
    </vt:vector>
  </HeadingPairs>
  <TitlesOfParts>
    <vt:vector size="17" baseType="lpstr">
      <vt:lpstr>Trebuchet MS</vt:lpstr>
      <vt:lpstr>Arial</vt:lpstr>
      <vt:lpstr>Wingdings 3</vt:lpstr>
      <vt:lpstr>Calibri</vt:lpstr>
      <vt:lpstr>Tahoma</vt:lpstr>
      <vt:lpstr>Facet</vt:lpstr>
      <vt:lpstr>Facet</vt:lpstr>
      <vt:lpstr>Facet</vt:lpstr>
      <vt:lpstr>Facet</vt:lpstr>
      <vt:lpstr>Lecture 6</vt:lpstr>
      <vt:lpstr>الشريحة 2</vt:lpstr>
      <vt:lpstr>Self- study reading text </vt:lpstr>
      <vt:lpstr>الشريحة 4</vt:lpstr>
      <vt:lpstr>الشريحة 5</vt:lpstr>
      <vt:lpstr>الشريحة 6</vt:lpstr>
      <vt:lpstr>الشريحة 7</vt:lpstr>
      <vt:lpstr>الشريحة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5</dc:title>
  <dc:creator>Power Tech</dc:creator>
  <cp:lastModifiedBy>user</cp:lastModifiedBy>
  <cp:revision>10</cp:revision>
  <dcterms:created xsi:type="dcterms:W3CDTF">2020-03-14T20:38:44Z</dcterms:created>
  <dcterms:modified xsi:type="dcterms:W3CDTF">2020-03-20T21:00:18Z</dcterms:modified>
</cp:coreProperties>
</file>